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Incidentes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Prevalentes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axId val="60709120"/>
        <c:axId val="60731392"/>
      </c:barChart>
      <c:catAx>
        <c:axId val="60709120"/>
        <c:scaling>
          <c:orientation val="minMax"/>
        </c:scaling>
        <c:axPos val="b"/>
        <c:tickLblPos val="nextTo"/>
        <c:crossAx val="60731392"/>
        <c:crosses val="autoZero"/>
        <c:auto val="1"/>
        <c:lblAlgn val="ctr"/>
        <c:lblOffset val="100"/>
      </c:catAx>
      <c:valAx>
        <c:axId val="60731392"/>
        <c:scaling>
          <c:orientation val="minMax"/>
        </c:scaling>
        <c:axPos val="l"/>
        <c:majorGridlines/>
        <c:numFmt formatCode="General" sourceLinked="1"/>
        <c:tickLblPos val="nextTo"/>
        <c:crossAx val="607091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Hoja1!$A$2:$A$7</c:f>
              <c:strCache>
                <c:ptCount val="6"/>
                <c:pt idx="0">
                  <c:v>Visual</c:v>
                </c:pt>
                <c:pt idx="1">
                  <c:v>Sin discapacidad</c:v>
                </c:pt>
                <c:pt idx="2">
                  <c:v>Motora</c:v>
                </c:pt>
                <c:pt idx="3">
                  <c:v>Discapacidades multiples</c:v>
                </c:pt>
                <c:pt idx="4">
                  <c:v>Autocuidado</c:v>
                </c:pt>
                <c:pt idx="5">
                  <c:v>Auditiva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</c:v>
                </c:pt>
                <c:pt idx="1">
                  <c:v>45</c:v>
                </c:pt>
                <c:pt idx="2">
                  <c:v>8</c:v>
                </c:pt>
                <c:pt idx="3">
                  <c:v>19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axId val="67183360"/>
        <c:axId val="67185664"/>
      </c:barChart>
      <c:catAx>
        <c:axId val="67183360"/>
        <c:scaling>
          <c:orientation val="minMax"/>
        </c:scaling>
        <c:axPos val="l"/>
        <c:majorTickMark val="none"/>
        <c:tickLblPos val="nextTo"/>
        <c:crossAx val="67185664"/>
        <c:crosses val="autoZero"/>
        <c:auto val="1"/>
        <c:lblAlgn val="ctr"/>
        <c:lblOffset val="100"/>
      </c:catAx>
      <c:valAx>
        <c:axId val="6718566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7183360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Masculino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17</c:v>
                </c:pt>
                <c:pt idx="1">
                  <c:v>3</c:v>
                </c:pt>
                <c:pt idx="2">
                  <c:v>18</c:v>
                </c:pt>
                <c:pt idx="3">
                  <c:v>6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Femenino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63322752"/>
        <c:axId val="63336832"/>
      </c:barChart>
      <c:catAx>
        <c:axId val="63322752"/>
        <c:scaling>
          <c:orientation val="minMax"/>
        </c:scaling>
        <c:axPos val="l"/>
        <c:majorTickMark val="none"/>
        <c:tickLblPos val="nextTo"/>
        <c:crossAx val="63336832"/>
        <c:crosses val="autoZero"/>
        <c:auto val="1"/>
        <c:lblAlgn val="ctr"/>
        <c:lblOffset val="100"/>
      </c:catAx>
      <c:valAx>
        <c:axId val="633368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33227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Biguanidas insulinas </c:v>
                </c:pt>
                <c:pt idx="1">
                  <c:v>Sulfonilurea e insulina </c:v>
                </c:pt>
                <c:pt idx="2">
                  <c:v>Sin tratamiento </c:v>
                </c:pt>
                <c:pt idx="3">
                  <c:v>Sulfonilureas </c:v>
                </c:pt>
                <c:pt idx="4">
                  <c:v>Biguanidas </c:v>
                </c:pt>
                <c:pt idx="5">
                  <c:v>Combinado oral </c:v>
                </c:pt>
                <c:pt idx="6">
                  <c:v>Insulinas 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10</c:v>
                </c:pt>
                <c:pt idx="1">
                  <c:v>1</c:v>
                </c:pt>
                <c:pt idx="2">
                  <c:v>27</c:v>
                </c:pt>
                <c:pt idx="3">
                  <c:v>5</c:v>
                </c:pt>
                <c:pt idx="4">
                  <c:v>19</c:v>
                </c:pt>
                <c:pt idx="5">
                  <c:v>1</c:v>
                </c:pt>
                <c:pt idx="6">
                  <c:v>19</c:v>
                </c:pt>
              </c:numCache>
            </c:numRef>
          </c:val>
        </c:ser>
        <c:axId val="63402368"/>
        <c:axId val="63403904"/>
      </c:barChart>
      <c:catAx>
        <c:axId val="63402368"/>
        <c:scaling>
          <c:orientation val="minMax"/>
        </c:scaling>
        <c:axPos val="l"/>
        <c:majorTickMark val="none"/>
        <c:tickLblPos val="nextTo"/>
        <c:crossAx val="63403904"/>
        <c:crosses val="autoZero"/>
        <c:auto val="1"/>
        <c:lblAlgn val="ctr"/>
        <c:lblOffset val="100"/>
      </c:catAx>
      <c:valAx>
        <c:axId val="634039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34023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13</c:v>
                </c:pt>
                <c:pt idx="1">
                  <c:v>4</c:v>
                </c:pt>
                <c:pt idx="2">
                  <c:v>15</c:v>
                </c:pt>
                <c:pt idx="3">
                  <c:v>22</c:v>
                </c:pt>
                <c:pt idx="4">
                  <c:v>18</c:v>
                </c:pt>
                <c:pt idx="5">
                  <c:v>9</c:v>
                </c:pt>
                <c:pt idx="6">
                  <c:v>1</c:v>
                </c:pt>
              </c:numCache>
            </c:numRef>
          </c:val>
        </c:ser>
        <c:axId val="65292160"/>
        <c:axId val="65293696"/>
      </c:barChart>
      <c:catAx>
        <c:axId val="65292160"/>
        <c:scaling>
          <c:orientation val="minMax"/>
        </c:scaling>
        <c:axPos val="l"/>
        <c:majorTickMark val="none"/>
        <c:tickLblPos val="nextTo"/>
        <c:crossAx val="65293696"/>
        <c:crosses val="autoZero"/>
        <c:auto val="1"/>
        <c:lblAlgn val="ctr"/>
        <c:lblOffset val="100"/>
      </c:catAx>
      <c:valAx>
        <c:axId val="6529369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52921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Hoja1!$A$2:$A$6</c:f>
              <c:strCache>
                <c:ptCount val="5"/>
                <c:pt idx="0">
                  <c:v>No farmacológico   </c:v>
                </c:pt>
                <c:pt idx="1">
                  <c:v>No especificado</c:v>
                </c:pt>
                <c:pt idx="2">
                  <c:v>Combinado oral   </c:v>
                </c:pt>
                <c:pt idx="3">
                  <c:v>Biguanidas   </c:v>
                </c:pt>
                <c:pt idx="4">
                  <c:v>Insulinas   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5</c:v>
                </c:pt>
                <c:pt idx="3">
                  <c:v>10</c:v>
                </c:pt>
                <c:pt idx="4">
                  <c:v>51</c:v>
                </c:pt>
              </c:numCache>
            </c:numRef>
          </c:val>
        </c:ser>
        <c:axId val="65318272"/>
        <c:axId val="66397312"/>
      </c:barChart>
      <c:catAx>
        <c:axId val="65318272"/>
        <c:scaling>
          <c:orientation val="minMax"/>
        </c:scaling>
        <c:axPos val="l"/>
        <c:majorTickMark val="none"/>
        <c:tickLblPos val="nextTo"/>
        <c:crossAx val="66397312"/>
        <c:crosses val="autoZero"/>
        <c:auto val="1"/>
        <c:lblAlgn val="ctr"/>
        <c:lblOffset val="100"/>
      </c:catAx>
      <c:valAx>
        <c:axId val="6639731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531827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20</c:v>
                </c:pt>
                <c:pt idx="4">
                  <c:v>37</c:v>
                </c:pt>
                <c:pt idx="5">
                  <c:v>14</c:v>
                </c:pt>
                <c:pt idx="6">
                  <c:v>1</c:v>
                </c:pt>
              </c:numCache>
            </c:numRef>
          </c:val>
        </c:ser>
        <c:axId val="70670208"/>
        <c:axId val="70671744"/>
      </c:barChart>
      <c:catAx>
        <c:axId val="70670208"/>
        <c:scaling>
          <c:orientation val="minMax"/>
        </c:scaling>
        <c:axPos val="l"/>
        <c:majorTickMark val="none"/>
        <c:tickLblPos val="nextTo"/>
        <c:crossAx val="70671744"/>
        <c:crosses val="autoZero"/>
        <c:auto val="1"/>
        <c:lblAlgn val="ctr"/>
        <c:lblOffset val="100"/>
      </c:catAx>
      <c:valAx>
        <c:axId val="706717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0670208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Hoja1!$A$2:$A$5</c:f>
              <c:strCache>
                <c:ptCount val="4"/>
                <c:pt idx="0">
                  <c:v>Infrapeso</c:v>
                </c:pt>
                <c:pt idx="1">
                  <c:v>Normal</c:v>
                </c:pt>
                <c:pt idx="2">
                  <c:v>Sobrepeso</c:v>
                </c:pt>
                <c:pt idx="3">
                  <c:v>Obesidad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34</c:v>
                </c:pt>
                <c:pt idx="3">
                  <c:v>29</c:v>
                </c:pt>
              </c:numCache>
            </c:numRef>
          </c:val>
        </c:ser>
        <c:axId val="70684032"/>
        <c:axId val="70710400"/>
      </c:barChart>
      <c:catAx>
        <c:axId val="70684032"/>
        <c:scaling>
          <c:orientation val="minMax"/>
        </c:scaling>
        <c:axPos val="l"/>
        <c:majorTickMark val="none"/>
        <c:tickLblPos val="nextTo"/>
        <c:crossAx val="70710400"/>
        <c:crosses val="autoZero"/>
        <c:auto val="1"/>
        <c:lblAlgn val="ctr"/>
        <c:lblOffset val="100"/>
      </c:catAx>
      <c:valAx>
        <c:axId val="707104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0684032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Hoja1!$A$2:$A$5</c:f>
              <c:strCache>
                <c:ptCount val="4"/>
                <c:pt idx="0">
                  <c:v>16 o mas</c:v>
                </c:pt>
                <c:pt idx="1">
                  <c:v>11 - 15</c:v>
                </c:pt>
                <c:pt idx="2">
                  <c:v>6 - 10</c:v>
                </c:pt>
                <c:pt idx="3">
                  <c:v>0 - 5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23</c:v>
                </c:pt>
                <c:pt idx="3">
                  <c:v>43</c:v>
                </c:pt>
              </c:numCache>
            </c:numRef>
          </c:val>
        </c:ser>
        <c:axId val="69640960"/>
        <c:axId val="69642496"/>
      </c:barChart>
      <c:catAx>
        <c:axId val="69640960"/>
        <c:scaling>
          <c:orientation val="minMax"/>
        </c:scaling>
        <c:axPos val="l"/>
        <c:majorTickMark val="none"/>
        <c:tickLblPos val="nextTo"/>
        <c:crossAx val="69642496"/>
        <c:crosses val="autoZero"/>
        <c:auto val="1"/>
        <c:lblAlgn val="ctr"/>
        <c:lblOffset val="100"/>
      </c:catAx>
      <c:valAx>
        <c:axId val="6964249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9640960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casos</c:v>
                </c:pt>
              </c:strCache>
            </c:strRef>
          </c:tx>
          <c:dLbls>
            <c:showVal val="1"/>
          </c:dLbls>
          <c:cat>
            <c:strRef>
              <c:f>Hoja1!$A$2:$A$6</c:f>
              <c:strCache>
                <c:ptCount val="5"/>
                <c:pt idx="0">
                  <c:v>Ninguna</c:v>
                </c:pt>
                <c:pt idx="1">
                  <c:v>Procesos infecciosos no señalados </c:v>
                </c:pt>
                <c:pt idx="2">
                  <c:v>Otras no infecciosas</c:v>
                </c:pt>
                <c:pt idx="3">
                  <c:v>Infeccion de vias urinarias </c:v>
                </c:pt>
                <c:pt idx="4">
                  <c:v>Neumonia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67133824"/>
        <c:axId val="67135360"/>
      </c:barChart>
      <c:catAx>
        <c:axId val="67133824"/>
        <c:scaling>
          <c:orientation val="minMax"/>
        </c:scaling>
        <c:axPos val="l"/>
        <c:majorTickMark val="none"/>
        <c:tickLblPos val="nextTo"/>
        <c:crossAx val="67135360"/>
        <c:crosses val="autoZero"/>
        <c:auto val="1"/>
        <c:lblAlgn val="ctr"/>
        <c:lblOffset val="100"/>
      </c:catAx>
      <c:valAx>
        <c:axId val="6713536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713382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04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624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3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651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96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586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17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91" y="364072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4" y="1913472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83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882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599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44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Fondo_DM2_30jul1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7003"/>
            <a:ext cx="6858000" cy="88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68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TRIMESTRAL DIABETES MELLITUS 2 UNIDAD CENTINELA* BCS</a:t>
            </a:r>
            <a:br>
              <a:rPr lang="es-ES" dirty="0" smtClean="0"/>
            </a:br>
            <a:r>
              <a:rPr lang="es-ES" dirty="0" smtClean="0"/>
              <a:t>4to TRIMESTRE 2016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Subdirección de Epidemiología</a:t>
            </a:r>
          </a:p>
          <a:p>
            <a:r>
              <a:rPr lang="es-ES" dirty="0" smtClean="0"/>
              <a:t>Baja California Sur</a:t>
            </a:r>
          </a:p>
          <a:p>
            <a:r>
              <a:rPr lang="es-ES" dirty="0" smtClean="0"/>
              <a:t>Secretaría de Salud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196752" y="8388425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24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9. </a:t>
            </a:r>
            <a:r>
              <a:rPr lang="es-MX" sz="1800" dirty="0" smtClean="0"/>
              <a:t>Complicaciones Intrahospitalarias Pacientes Registrados Unidad Centinela* BCS 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3495653"/>
              </p:ext>
            </p:extLst>
          </p:nvPr>
        </p:nvGraphicFramePr>
        <p:xfrm>
          <a:off x="342900" y="2133605"/>
          <a:ext cx="6172200" cy="582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80728" y="7956376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31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10</a:t>
            </a:r>
            <a:r>
              <a:rPr lang="es-MX" sz="1800" dirty="0" smtClean="0"/>
              <a:t>. Discapacidad en Pacientes Registrados  Unidad Centinela* BCS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3113222"/>
              </p:ext>
            </p:extLst>
          </p:nvPr>
        </p:nvGraphicFramePr>
        <p:xfrm>
          <a:off x="342900" y="2133605"/>
          <a:ext cx="6172200" cy="582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80728" y="7956376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79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1</a:t>
            </a:r>
            <a:r>
              <a:rPr lang="es-MX" sz="1800" dirty="0" smtClean="0"/>
              <a:t> Casos de Primera vez y Subsecuentes Registrados Unidad Centinela* BCS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473963"/>
              </p:ext>
            </p:extLst>
          </p:nvPr>
        </p:nvGraphicFramePr>
        <p:xfrm>
          <a:off x="342900" y="2133604"/>
          <a:ext cx="6172200" cy="665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63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2</a:t>
            </a:r>
            <a:r>
              <a:rPr lang="es-MX" sz="1800" dirty="0"/>
              <a:t>. </a:t>
            </a:r>
            <a:r>
              <a:rPr lang="es-MX" sz="1800" dirty="0" smtClean="0"/>
              <a:t>Casos Registrados por Grupo Etario y Sexo Unidad Centinela* BCS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4611932"/>
              </p:ext>
            </p:extLst>
          </p:nvPr>
        </p:nvGraphicFramePr>
        <p:xfrm>
          <a:off x="342900" y="2133605"/>
          <a:ext cx="6172200" cy="589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08720" y="8028384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96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3</a:t>
            </a:r>
            <a:r>
              <a:rPr lang="es-MX" sz="1800" dirty="0" smtClean="0"/>
              <a:t>. Manejo Terapéutico Reportado al Ingreso Unidad Centinela* BCS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4508107"/>
              </p:ext>
            </p:extLst>
          </p:nvPr>
        </p:nvGraphicFramePr>
        <p:xfrm>
          <a:off x="342900" y="2133605"/>
          <a:ext cx="6172200" cy="582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52736" y="7956376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20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4</a:t>
            </a:r>
            <a:r>
              <a:rPr lang="es-MX" sz="1800" dirty="0" smtClean="0"/>
              <a:t> Niveles de Glucemia al Ingreso Unidad Centinela* BCS 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9013060"/>
              </p:ext>
            </p:extLst>
          </p:nvPr>
        </p:nvGraphicFramePr>
        <p:xfrm>
          <a:off x="342900" y="2133605"/>
          <a:ext cx="6172200" cy="589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64704" y="8028384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44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5</a:t>
            </a:r>
            <a:r>
              <a:rPr lang="es-MX" sz="1800" dirty="0" smtClean="0"/>
              <a:t> Manejo Terapéutico Reportado al Egreso Unidad Centinela* BCS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7906401"/>
              </p:ext>
            </p:extLst>
          </p:nvPr>
        </p:nvGraphicFramePr>
        <p:xfrm>
          <a:off x="342900" y="2133605"/>
          <a:ext cx="6172200" cy="575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36712" y="7956376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58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6</a:t>
            </a:r>
            <a:r>
              <a:rPr lang="es-MX" sz="1800" dirty="0" smtClean="0"/>
              <a:t> Niveles de Glucemia al Egreso  Unidad Centinela* BCS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5802779"/>
              </p:ext>
            </p:extLst>
          </p:nvPr>
        </p:nvGraphicFramePr>
        <p:xfrm>
          <a:off x="342900" y="2133605"/>
          <a:ext cx="6172200" cy="596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08720" y="8100392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90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7</a:t>
            </a:r>
            <a:r>
              <a:rPr lang="es-MX" sz="1800" dirty="0" smtClean="0"/>
              <a:t>. IMC de Pacientes Registrados Unidad Centinela* BCS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9944414"/>
              </p:ext>
            </p:extLst>
          </p:nvPr>
        </p:nvGraphicFramePr>
        <p:xfrm>
          <a:off x="342900" y="2133605"/>
          <a:ext cx="6172200" cy="582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80728" y="7956376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74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9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8</a:t>
            </a:r>
            <a:r>
              <a:rPr lang="es-MX" sz="1800" dirty="0" smtClean="0"/>
              <a:t>. Días de Estancias Intrahospitalaria en Pacientes Registrados Unidad Centinela* BCS  OCT-DIC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6887848"/>
              </p:ext>
            </p:extLst>
          </p:nvPr>
        </p:nvGraphicFramePr>
        <p:xfrm>
          <a:off x="342900" y="2133605"/>
          <a:ext cx="6172200" cy="589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64704" y="7956376"/>
            <a:ext cx="52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105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357</Words>
  <Application>Microsoft Office PowerPoint</Application>
  <PresentationFormat>Presentación en pantalla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1_Tema de Office</vt:lpstr>
      <vt:lpstr>INFORME TRIMESTRAL DIABETES MELLITUS 2 UNIDAD CENTINELA* BCS 4to TRIMESTRE 2016</vt:lpstr>
      <vt:lpstr>Gráfico 1 Casos de Primera vez y Subsecuentes Registrados Unidad Centinela* BCS OCT-DIC 2016</vt:lpstr>
      <vt:lpstr>Gráfico 2. Casos Registrados por Grupo Etario y Sexo Unidad Centinela* BCS OCT-DIC 2016</vt:lpstr>
      <vt:lpstr>Gráfico 3. Manejo Terapéutico Reportado al Ingreso Unidad Centinela* BCS OCT-DIC 2016</vt:lpstr>
      <vt:lpstr>Gráfico 4 Niveles de Glucemia al Ingreso Unidad Centinela* BCS  OCT-DIC 2016</vt:lpstr>
      <vt:lpstr>Gráfico 5 Manejo Terapéutico Reportado al Egreso Unidad Centinela* BCS OCT-DIC 2016</vt:lpstr>
      <vt:lpstr>Gráfico 6 Niveles de Glucemia al Egreso  Unidad Centinela* BCS OCT-DIC 2016</vt:lpstr>
      <vt:lpstr>Gráfico 7. IMC de Pacientes Registrados Unidad Centinela* BCS OCT-DIC 2016</vt:lpstr>
      <vt:lpstr>Gráfico 8. Días de Estancias Intrahospitalaria en Pacientes Registrados Unidad Centinela* BCS  OCT-DIC 2016</vt:lpstr>
      <vt:lpstr>Gráfico 9. Complicaciones Intrahospitalarias Pacientes Registrados Unidad Centinela* BCS  OCT-DIC 2016</vt:lpstr>
      <vt:lpstr>Gráfico 10. Discapacidad en Pacientes Registrados  Unidad Centinela* BCS OCT-DIC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 Diabetes Mellitus Tipo 2</dc:title>
  <dc:creator>Lic. Fatima del Rosario Lucero Cota</dc:creator>
  <cp:lastModifiedBy>Mauricio Bernal Hernández</cp:lastModifiedBy>
  <cp:revision>29</cp:revision>
  <dcterms:created xsi:type="dcterms:W3CDTF">2017-02-02T15:45:20Z</dcterms:created>
  <dcterms:modified xsi:type="dcterms:W3CDTF">2017-02-17T20:03:18Z</dcterms:modified>
</cp:coreProperties>
</file>